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062" r:id="rId2"/>
    <p:sldId id="2099" r:id="rId3"/>
    <p:sldId id="2095" r:id="rId4"/>
    <p:sldId id="2080" r:id="rId5"/>
    <p:sldId id="2096" r:id="rId6"/>
    <p:sldId id="2074" r:id="rId7"/>
    <p:sldId id="2097" r:id="rId8"/>
    <p:sldId id="2098" r:id="rId9"/>
    <p:sldId id="2079" r:id="rId10"/>
    <p:sldId id="2102" r:id="rId11"/>
    <p:sldId id="2108" r:id="rId12"/>
    <p:sldId id="2109" r:id="rId13"/>
    <p:sldId id="2103" r:id="rId14"/>
    <p:sldId id="2104" r:id="rId15"/>
    <p:sldId id="2105" r:id="rId16"/>
    <p:sldId id="2106" r:id="rId17"/>
    <p:sldId id="2107" r:id="rId18"/>
    <p:sldId id="2101" r:id="rId19"/>
    <p:sldId id="2081" r:id="rId20"/>
    <p:sldId id="2082" r:id="rId21"/>
    <p:sldId id="2084" r:id="rId22"/>
    <p:sldId id="2083" r:id="rId23"/>
    <p:sldId id="2085" r:id="rId24"/>
    <p:sldId id="2086" r:id="rId25"/>
    <p:sldId id="2089" r:id="rId26"/>
    <p:sldId id="2087" r:id="rId27"/>
    <p:sldId id="2088" r:id="rId28"/>
    <p:sldId id="2090" r:id="rId29"/>
    <p:sldId id="2091" r:id="rId30"/>
    <p:sldId id="2110" r:id="rId31"/>
    <p:sldId id="2092" r:id="rId32"/>
    <p:sldId id="2093" r:id="rId33"/>
    <p:sldId id="2094" r:id="rId34"/>
    <p:sldId id="2111" r:id="rId35"/>
    <p:sldId id="2112" r:id="rId36"/>
    <p:sldId id="330" r:id="rId3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C05E6D-6A65-4ABD-875C-954F8D4F5A6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292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2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57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5/2/2023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TheGathering/mtg-sdk-dotnet" TargetMode="External"/><Relationship Id="rId2" Type="http://schemas.openxmlformats.org/officeDocument/2006/relationships/hyperlink" Target="https://magicthegathering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mtg.gamepedia.com/Booster_pac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dotnetperls.com/htmltextwri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400" dirty="0">
                <a:solidFill>
                  <a:schemeClr val="bg1"/>
                </a:solidFill>
              </a:rPr>
              <a:t>Les 7,Mod2: </a:t>
            </a:r>
            <a:r>
              <a:rPr lang="en-US" sz="2400" dirty="0" err="1">
                <a:solidFill>
                  <a:schemeClr val="bg1"/>
                </a:solidFill>
              </a:rPr>
              <a:t>Alles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samen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1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61D1F-02CF-48A7-BD51-2B04A2EE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373A74-BBA7-48D6-84C3-4B06EA90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API:Application</a:t>
            </a:r>
            <a:r>
              <a:rPr lang="nl-BE" dirty="0"/>
              <a:t> </a:t>
            </a:r>
            <a:r>
              <a:rPr lang="nl-BE" dirty="0" err="1"/>
              <a:t>programming</a:t>
            </a:r>
            <a:r>
              <a:rPr lang="nl-BE" dirty="0"/>
              <a:t> interface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.NET bibliotheek die praat met </a:t>
            </a:r>
            <a:r>
              <a:rPr lang="nl-BE" dirty="0">
                <a:hlinkClick r:id="rId2"/>
              </a:rPr>
              <a:t>https://magicthegathering.io/</a:t>
            </a:r>
            <a:r>
              <a:rPr lang="nl-BE" dirty="0"/>
              <a:t>  (</a:t>
            </a:r>
            <a:r>
              <a:rPr lang="nl-BE" dirty="0" err="1"/>
              <a:t>rate</a:t>
            </a:r>
            <a:r>
              <a:rPr lang="nl-BE" dirty="0"/>
              <a:t> </a:t>
            </a:r>
            <a:r>
              <a:rPr lang="nl-BE" dirty="0" err="1"/>
              <a:t>limited</a:t>
            </a:r>
            <a:r>
              <a:rPr lang="nl-BE" dirty="0"/>
              <a:t>!)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Broncode+ voorbeelden: </a:t>
            </a:r>
            <a:r>
              <a:rPr lang="nl-BE" dirty="0">
                <a:hlinkClick r:id="rId3"/>
              </a:rPr>
              <a:t>https://github.com/MagicTheGathering/mtg-sdk-dotnet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2C7B3E-A40F-48FE-80A8-5D54BF23F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  <p:pic>
        <p:nvPicPr>
          <p:cNvPr id="1026" name="Picture 2" descr="Image result for api">
            <a:extLst>
              <a:ext uri="{FF2B5EF4-FFF2-40B4-BE49-F238E27FC236}">
                <a16:creationId xmlns:a16="http://schemas.microsoft.com/office/drawing/2014/main" id="{9EB04346-8BA9-496F-9DC9-D030A3270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151792"/>
            <a:ext cx="2595196" cy="197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1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EF0BA-0252-4039-8D18-4957F7F8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Magic The </a:t>
            </a:r>
            <a:r>
              <a:rPr lang="nl-BE" dirty="0" err="1"/>
              <a:t>Gathering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1D7C30-C9DD-4AB9-97D2-902555158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Kaartspel</a:t>
            </a:r>
          </a:p>
          <a:p>
            <a:r>
              <a:rPr lang="nl-BE" dirty="0"/>
              <a:t>Meerdere edities:</a:t>
            </a:r>
          </a:p>
          <a:p>
            <a:pPr lvl="1"/>
            <a:r>
              <a:rPr lang="nl-BE" dirty="0"/>
              <a:t>Elke editie brengt nieuwe kaarten uit</a:t>
            </a:r>
          </a:p>
          <a:p>
            <a:r>
              <a:rPr lang="nl-BE" dirty="0">
                <a:hlinkClick r:id="rId2"/>
              </a:rPr>
              <a:t>Boosterpack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Pakje kaarten dat je in winkel koopt</a:t>
            </a:r>
          </a:p>
          <a:p>
            <a:pPr lvl="1"/>
            <a:r>
              <a:rPr lang="nl-BE" dirty="0"/>
              <a:t>Van bepaalde editie</a:t>
            </a:r>
          </a:p>
          <a:p>
            <a:pPr lvl="1"/>
            <a:r>
              <a:rPr lang="nl-BE" dirty="0"/>
              <a:t>Willekeurige soort kaarten (15)</a:t>
            </a:r>
          </a:p>
          <a:p>
            <a:pPr lvl="2"/>
            <a:r>
              <a:rPr lang="nl-BE" dirty="0"/>
              <a:t>Steeds 1 zeldzaam, </a:t>
            </a:r>
            <a:r>
              <a:rPr lang="nl-BE" dirty="0" err="1"/>
              <a:t>etc</a:t>
            </a:r>
            <a:r>
              <a:rPr lang="nl-BE" dirty="0"/>
              <a:t>,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6DBFA5-B3A0-44F8-A0DE-711C73381E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  <p:pic>
        <p:nvPicPr>
          <p:cNvPr id="3074" name="Picture 2" descr="https://c-7npsfqifvt0x24hbnfqfejbx2edvstfdeox2edpn.g00.gamepedia.com/g00/3_c-7nuh.hbnfqfejb.dpn_/c-7NPSFQIFVT0x24iuuqtx3ax2fx2fhbnfqfejb.dvstfdeo.dpnx2fnuhtbmwbujpo_hbnfqfejbx2fuivncx2f3x2f38x2f5FE_cpptufs.kqhx2f411qy-5FE_cpptufs.kqhx3fwfstjpox3d7g820dgb61093ec433g539c3396b09c3x26j21d.nbslx3djnbhf_$/$/$/$/$/$/$">
            <a:extLst>
              <a:ext uri="{FF2B5EF4-FFF2-40B4-BE49-F238E27FC236}">
                <a16:creationId xmlns:a16="http://schemas.microsoft.com/office/drawing/2014/main" id="{76FA421C-C7BA-4E6C-A463-B2F2095F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43" y="1098550"/>
            <a:ext cx="28575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0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6B87E-1197-4B27-95D6-A537E3C4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we 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6A9C24-7088-4CBB-A628-82E76BEF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4822253" cy="4902200"/>
          </a:xfrm>
        </p:spPr>
        <p:txBody>
          <a:bodyPr/>
          <a:lstStyle/>
          <a:p>
            <a:r>
              <a:rPr lang="nl-BE" dirty="0"/>
              <a:t>Boosterpack-generator:</a:t>
            </a:r>
          </a:p>
          <a:p>
            <a:pPr lvl="1"/>
            <a:r>
              <a:rPr lang="nl-BE" dirty="0"/>
              <a:t>Gebruiker kiest van welke editie hij een ‘random’ boosterpack wilt maken.</a:t>
            </a:r>
          </a:p>
          <a:p>
            <a:pPr lvl="1"/>
            <a:r>
              <a:rPr lang="nl-BE" dirty="0"/>
              <a:t>Boosterpack inhoud wordt getoond</a:t>
            </a:r>
          </a:p>
          <a:p>
            <a:pPr lvl="1"/>
            <a:r>
              <a:rPr lang="nl-BE" dirty="0"/>
              <a:t>Gebruiker kan van kaart meer info opvragen, inclusief afbeelding van de kaart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20F58-8ED5-42FA-8055-4FFF388CD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3217A8B-9756-4024-81F0-4E449ADE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262" y="1017399"/>
            <a:ext cx="6318738" cy="56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1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733CE-DCC3-4332-9416-C61F7C89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API aan project toevoegen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A6A1B9-96FC-48FC-8BB2-FC1AEEC4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project, rechterklikken op </a:t>
            </a:r>
            <a:r>
              <a:rPr lang="nl-BE" dirty="0" err="1"/>
              <a:t>References</a:t>
            </a:r>
            <a:r>
              <a:rPr lang="nl-BE" dirty="0"/>
              <a:t> -&gt;  Manage </a:t>
            </a:r>
            <a:r>
              <a:rPr lang="nl-BE" dirty="0" err="1"/>
              <a:t>Nuget</a:t>
            </a:r>
            <a:r>
              <a:rPr lang="nl-BE" dirty="0"/>
              <a:t> packages…</a:t>
            </a:r>
          </a:p>
          <a:p>
            <a:r>
              <a:rPr lang="nl-BE" dirty="0"/>
              <a:t>Klikken op Browse, zoeken naar “</a:t>
            </a:r>
            <a:r>
              <a:rPr lang="nl-BE" dirty="0" err="1"/>
              <a:t>mtg</a:t>
            </a:r>
            <a:r>
              <a:rPr lang="nl-BE" dirty="0"/>
              <a:t>”</a:t>
            </a:r>
          </a:p>
          <a:p>
            <a:r>
              <a:rPr lang="nl-BE" dirty="0" err="1"/>
              <a:t>MtgApiManager.Lib</a:t>
            </a:r>
            <a:r>
              <a:rPr lang="nl-BE" dirty="0"/>
              <a:t> installeren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74826C-BF10-4A5C-B2A8-D73602350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EFE6C3E-B53E-4251-A1AA-EB194D8F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2" y="2338913"/>
            <a:ext cx="7874977" cy="429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4AFAC-2BB9-4E86-AFC1-0C99B53E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API gebruiken: Lijst van sets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73908B-51B8-4A66-B247-FA23CAB2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0C5314-A939-4917-895E-39F20C4280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019C647-E9A4-4F16-8F45-CE63706DA6C5}"/>
              </a:ext>
            </a:extLst>
          </p:cNvPr>
          <p:cNvSpPr/>
          <p:nvPr/>
        </p:nvSpPr>
        <p:spPr>
          <a:xfrm>
            <a:off x="963085" y="1144072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MtgApiManager.Lib.Service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212958-B910-405E-A833-1D913FAE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49" y="2596294"/>
            <a:ext cx="6721599" cy="21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1E710-3C3B-4FC5-9FB6-72ECD3C9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Controleren op geldige </a:t>
            </a:r>
            <a:r>
              <a:rPr lang="nl-BE" dirty="0" err="1"/>
              <a:t>setcode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EE2895-A1C1-495F-A2D9-C9F415FF0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25EA33-631E-46F9-B643-085A8A7D9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A543F10-7972-450C-8347-E84647BE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60" y="1583715"/>
            <a:ext cx="10431301" cy="4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0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990E-C332-464A-A9E8-C4E0330D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Boosterpack genereren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56EC734-834F-450A-B3FA-BD14E31ED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559" y="1627981"/>
            <a:ext cx="7834740" cy="3810671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932F5CA-6180-4168-9B73-6EF212183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2802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4C8A0-58D1-4F1E-A42E-E22FED6B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Kaart tonen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AAAE4E-D5A6-4639-810C-8931A5A7D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C4C474-CFF1-4A7C-86F4-9F8FBF146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17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2755067-E1B6-49F6-AAE4-FF21C20E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615951"/>
            <a:ext cx="9354520" cy="39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32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3: HTML Generator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  <p:pic>
        <p:nvPicPr>
          <p:cNvPr id="3" name="Picture 2" descr="https://upload.wikimedia.org/wikipedia/commons/0/00/Escribano.jpg">
            <a:extLst>
              <a:ext uri="{FF2B5EF4-FFF2-40B4-BE49-F238E27FC236}">
                <a16:creationId xmlns:a16="http://schemas.microsoft.com/office/drawing/2014/main" id="{1227F322-EEDC-427A-A10E-0D094A2B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28" y="1638662"/>
            <a:ext cx="6749143" cy="52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21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0E919-A589-452B-99E2-EC1ED11F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Doel: HTML Generator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C7A136-B4B4-47A0-81A9-0E9047B0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28" y="1121909"/>
            <a:ext cx="10949516" cy="4902200"/>
          </a:xfrm>
        </p:spPr>
        <p:txBody>
          <a:bodyPr/>
          <a:lstStyle/>
          <a:p>
            <a:r>
              <a:rPr lang="nl-BE" dirty="0"/>
              <a:t>Code schrijven die van zichzelf html genereert, waarbij de tags objecten zijn:</a:t>
            </a:r>
          </a:p>
          <a:p>
            <a:endParaRPr lang="nl-BE" dirty="0"/>
          </a:p>
          <a:p>
            <a:r>
              <a:rPr lang="nl-BE" dirty="0"/>
              <a:t>Gewenste output: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1400" dirty="0"/>
              <a:t>Disclaimer: Gebruik </a:t>
            </a:r>
            <a:r>
              <a:rPr lang="nl-BE" sz="1400" dirty="0" err="1"/>
              <a:t>HtmlTextWriter</a:t>
            </a:r>
            <a:r>
              <a:rPr lang="nl-BE" sz="1400" dirty="0"/>
              <a:t> als je ooit van plan bent vanuit C# code html te </a:t>
            </a:r>
            <a:r>
              <a:rPr lang="nl-BE" sz="1400" dirty="0" err="1"/>
              <a:t>maken.No</a:t>
            </a:r>
            <a:r>
              <a:rPr lang="nl-BE" sz="1400" dirty="0"/>
              <a:t> </a:t>
            </a:r>
            <a:r>
              <a:rPr lang="nl-BE" sz="1400" dirty="0" err="1"/>
              <a:t>need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reinvent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wheel</a:t>
            </a:r>
            <a:r>
              <a:rPr lang="nl-BE" sz="1400" dirty="0"/>
              <a:t> ;) </a:t>
            </a:r>
            <a:r>
              <a:rPr lang="nl-BE" sz="1400" dirty="0">
                <a:hlinkClick r:id="rId2"/>
              </a:rPr>
              <a:t>https://www.dotnetperls.com/htmltextwriter</a:t>
            </a:r>
            <a:r>
              <a:rPr lang="nl-BE" sz="1400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6790C5-865E-41EC-9575-56E1A84B74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2925692-A266-4E31-95A8-8CBF52E8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76" y="1441790"/>
            <a:ext cx="4569838" cy="39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uzzle pieces">
            <a:extLst>
              <a:ext uri="{FF2B5EF4-FFF2-40B4-BE49-F238E27FC236}">
                <a16:creationId xmlns:a16="http://schemas.microsoft.com/office/drawing/2014/main" id="{177CE908-CC56-48F4-B6C9-0F89938A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3CFA35-CD1F-4614-B198-B2DDD6EF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0AB46-0C08-4EBB-8291-6DBD5413C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7C8C2B-3469-4544-804B-9639C9854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6651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58DE-AC33-4558-BFB2-5F55E7CB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BE" dirty="0"/>
              <a:t>HTML DOM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7D6BFF-F2A2-4889-941C-5A035C33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 Tags hebben een </a:t>
            </a:r>
            <a:r>
              <a:rPr lang="nl-BE" dirty="0" err="1"/>
              <a:t>hierarchie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8F6E70-CC7F-4F64-9F3F-AD25BE0C1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58F5D3D-3DBA-4128-AFB9-0A729CD1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635619"/>
            <a:ext cx="6419208" cy="5582829"/>
          </a:xfrm>
          <a:prstGeom prst="rect">
            <a:avLst/>
          </a:prstGeom>
        </p:spPr>
      </p:pic>
      <p:pic>
        <p:nvPicPr>
          <p:cNvPr id="9218" name="Picture 2" descr="HTML DOM Tree">
            <a:extLst>
              <a:ext uri="{FF2B5EF4-FFF2-40B4-BE49-F238E27FC236}">
                <a16:creationId xmlns:a16="http://schemas.microsoft.com/office/drawing/2014/main" id="{3B7DCCBB-7608-4710-938B-52068A39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71" y="2583947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517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B6A49-1197-45AB-9408-48DBA8CD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gaan we te werk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4E75C8-4BF6-46E5-AC9C-D031DE1F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gaan eerst toelaten dat maximum 1 element(tag) in een ander element kan geplaatst worden. </a:t>
            </a:r>
          </a:p>
          <a:p>
            <a:r>
              <a:rPr lang="nl-BE" dirty="0"/>
              <a:t>In fase 2 gaan we dit uitbreiden zodat body bijvoorbeeld meer dan 1 element kan bevatten</a:t>
            </a:r>
          </a:p>
          <a:p>
            <a:endParaRPr lang="nl-BE" dirty="0"/>
          </a:p>
          <a:p>
            <a:r>
              <a:rPr lang="nl-BE" dirty="0"/>
              <a:t>Attributen is pro-oefening die je zelf kan proberen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C29540-1EE8-4DC7-9AAC-0DA7FBA5C5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172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Element: basis van alles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5B54DAC-4FCF-45DF-9643-8D47F6E6B5B3}"/>
              </a:ext>
            </a:extLst>
          </p:cNvPr>
          <p:cNvSpPr/>
          <p:nvPr/>
        </p:nvSpPr>
        <p:spPr>
          <a:xfrm>
            <a:off x="1099457" y="1754547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Bijschrift: lijn 5">
            <a:extLst>
              <a:ext uri="{FF2B5EF4-FFF2-40B4-BE49-F238E27FC236}">
                <a16:creationId xmlns:a16="http://schemas.microsoft.com/office/drawing/2014/main" id="{CC9C39D4-1D38-439F-8312-AC0307F296E7}"/>
              </a:ext>
            </a:extLst>
          </p:cNvPr>
          <p:cNvSpPr/>
          <p:nvPr/>
        </p:nvSpPr>
        <p:spPr bwMode="auto">
          <a:xfrm>
            <a:off x="8617527" y="6077527"/>
            <a:ext cx="1930400" cy="393123"/>
          </a:xfrm>
          <a:prstGeom prst="borderCallout1">
            <a:avLst>
              <a:gd name="adj1" fmla="val 18750"/>
              <a:gd name="adj2" fmla="val -8333"/>
              <a:gd name="adj3" fmla="val -164062"/>
              <a:gd name="adj4" fmla="val -194185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Compositie</a:t>
            </a:r>
          </a:p>
        </p:txBody>
      </p:sp>
    </p:spTree>
    <p:extLst>
      <p:ext uri="{BB962C8B-B14F-4D97-AF65-F5344CB8AC3E}">
        <p14:creationId xmlns:p14="http://schemas.microsoft.com/office/powerpoint/2010/main" val="3785848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eerste element: HTML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HTML-tag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 in </a:t>
            </a:r>
            <a:r>
              <a:rPr lang="nl-BE" dirty="0" err="1"/>
              <a:t>main</a:t>
            </a:r>
            <a:r>
              <a:rPr lang="nl-BE" dirty="0"/>
              <a:t>: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99325FD-36CE-4FAD-B883-BE6405133F22}"/>
              </a:ext>
            </a:extLst>
          </p:cNvPr>
          <p:cNvSpPr/>
          <p:nvPr/>
        </p:nvSpPr>
        <p:spPr>
          <a:xfrm>
            <a:off x="2318658" y="19253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sv-SE" dirty="0">
                <a:solidFill>
                  <a:srgbClr val="A31515"/>
                </a:solidFill>
                <a:latin typeface="Consolas" panose="020B0609020204030204" pitchFamily="49" charset="0"/>
              </a:rPr>
              <a:t>"HTML"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FB7101-9A63-4CE2-9B0D-8BEFF2678D5F}"/>
              </a:ext>
            </a:extLst>
          </p:cNvPr>
          <p:cNvSpPr/>
          <p:nvPr/>
        </p:nvSpPr>
        <p:spPr>
          <a:xfrm>
            <a:off x="2803071" y="4491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72A7462-DD93-4ECA-9B88-15155323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538" r="-602" b="86550"/>
          <a:stretch/>
        </p:blipFill>
        <p:spPr>
          <a:xfrm>
            <a:off x="5249544" y="5585525"/>
            <a:ext cx="6330227" cy="9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DA6C8-111C-465B-B058-DA8BA32E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tweede element: Body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9D5FE9-F2DE-41F3-8EBE-F78EF0C50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we zijn vertrokken: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55694A-F241-49E8-948F-745C8E646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5FDA-E520-4127-8102-09FB93ECDB1A}"/>
              </a:ext>
            </a:extLst>
          </p:cNvPr>
          <p:cNvSpPr/>
          <p:nvPr/>
        </p:nvSpPr>
        <p:spPr>
          <a:xfrm>
            <a:off x="3145971" y="19307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1F4C47B-7634-4D76-A28E-4F2C2CD62AE4}"/>
              </a:ext>
            </a:extLst>
          </p:cNvPr>
          <p:cNvSpPr/>
          <p:nvPr/>
        </p:nvSpPr>
        <p:spPr>
          <a:xfrm>
            <a:off x="2139043" y="38224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428068-FC47-4745-8B00-AB360A5EF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159"/>
          <a:stretch/>
        </p:blipFill>
        <p:spPr>
          <a:xfrm>
            <a:off x="4642757" y="5722031"/>
            <a:ext cx="6292312" cy="10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5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0769-40A7-4C72-907F-1021112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 en Br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3B7FD-A46E-4E5B-B081-C66C0824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E5AF00-3901-4E53-ACE6-FAE2B6FBE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090040F-C895-4440-880B-E3729B65C2F9}"/>
              </a:ext>
            </a:extLst>
          </p:cNvPr>
          <p:cNvSpPr/>
          <p:nvPr/>
        </p:nvSpPr>
        <p:spPr>
          <a:xfrm>
            <a:off x="1660071" y="2136339"/>
            <a:ext cx="7483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"P"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Break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15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15234-7FA6-4D37-B066-907297D2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Onbestaand element: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BF4114-45AE-4D7F-B36C-24C3E48A1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Nodig om te voorkomen dat ook rond tekst tags worden gezet: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0C0E0F-CA10-4F2B-B0F8-BAB549C21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03D3E0-FCBD-4ABF-811D-7034935E4DFB}"/>
              </a:ext>
            </a:extLst>
          </p:cNvPr>
          <p:cNvSpPr/>
          <p:nvPr/>
        </p:nvSpPr>
        <p:spPr>
          <a:xfrm>
            <a:off x="2710543" y="183594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772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5513E-BB1A-4BB8-96B1-7474F663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Header: Gebruikt </a:t>
            </a:r>
            <a:r>
              <a:rPr lang="nl-BE" dirty="0" err="1"/>
              <a:t>Text</a:t>
            </a:r>
            <a:r>
              <a:rPr lang="nl-BE" dirty="0"/>
              <a:t>-klasse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ED280-6009-4599-82CE-71480741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B57514-15A7-4FCF-8C6D-3F22502B6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162A7F3-A3C7-41D8-800E-DF59CCFBA7BF}"/>
              </a:ext>
            </a:extLst>
          </p:cNvPr>
          <p:cNvSpPr/>
          <p:nvPr/>
        </p:nvSpPr>
        <p:spPr>
          <a:xfrm>
            <a:off x="1986643" y="1982684"/>
            <a:ext cx="96610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2516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DE633-2C67-4FB3-8866-EA9EAEC8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 actie 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65E079-686B-4C3B-BE7A-1EE71A6F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39C2E3-ED11-4D0E-BF6E-C30832B56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40DE889-AECF-4DB5-A7BB-EAB0E9861F41}"/>
              </a:ext>
            </a:extLst>
          </p:cNvPr>
          <p:cNvSpPr/>
          <p:nvPr/>
        </p:nvSpPr>
        <p:spPr>
          <a:xfrm>
            <a:off x="1420586" y="2025512"/>
            <a:ext cx="99332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body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Header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"HET WERKT!"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2);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header;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D5D9C74-2CCE-4D30-A67F-E8BB5476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06"/>
          <a:stretch/>
        </p:blipFill>
        <p:spPr>
          <a:xfrm>
            <a:off x="3886016" y="4476612"/>
            <a:ext cx="6292312" cy="14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48D5A-C25F-426A-B12C-26424E3C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 nu naar de browser!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D1654F-6FD4-413B-B326-E92AD2A2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4EE4F5-8620-4292-8917-5CC8200DC7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3643A52-569D-4908-9A57-16A7A27FB761}"/>
              </a:ext>
            </a:extLst>
          </p:cNvPr>
          <p:cNvSpPr/>
          <p:nvPr/>
        </p:nvSpPr>
        <p:spPr>
          <a:xfrm>
            <a:off x="1431472" y="3245508"/>
            <a:ext cx="10194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DBF4D1A-EE85-43FD-8C3A-3A4374D2F376}"/>
              </a:ext>
            </a:extLst>
          </p:cNvPr>
          <p:cNvSpPr/>
          <p:nvPr/>
        </p:nvSpPr>
        <p:spPr>
          <a:xfrm>
            <a:off x="1431472" y="1630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System.Diagnostics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System.IO;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E582F7-F40B-4BDF-ACF6-FEC76C18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64" y="4774066"/>
            <a:ext cx="517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FE491-E885-44F3-AF15-4E1BD54E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670B58-C89E-4283-98FF-551A2F5F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cases komende 2 lessen:</a:t>
            </a:r>
          </a:p>
          <a:p>
            <a:pPr lvl="1"/>
            <a:r>
              <a:rPr lang="nl-BE" dirty="0"/>
              <a:t>Fuif-simulator: compositie en is/as</a:t>
            </a:r>
          </a:p>
          <a:p>
            <a:pPr lvl="1"/>
            <a:r>
              <a:rPr lang="nl-BE" dirty="0"/>
              <a:t>Magic The </a:t>
            </a:r>
            <a:r>
              <a:rPr lang="nl-BE" dirty="0" err="1"/>
              <a:t>Gathering</a:t>
            </a:r>
            <a:r>
              <a:rPr lang="nl-BE" dirty="0"/>
              <a:t> API: bestaande klassen</a:t>
            </a:r>
          </a:p>
          <a:p>
            <a:pPr lvl="1"/>
            <a:r>
              <a:rPr lang="nl-BE" dirty="0" err="1"/>
              <a:t>HtmlGenerator</a:t>
            </a:r>
            <a:r>
              <a:rPr lang="nl-BE" dirty="0"/>
              <a:t>: abstract, virtual/</a:t>
            </a:r>
            <a:r>
              <a:rPr lang="nl-BE" dirty="0" err="1"/>
              <a:t>override</a:t>
            </a:r>
            <a:endParaRPr lang="nl-BE" dirty="0"/>
          </a:p>
          <a:p>
            <a:pPr lvl="1"/>
            <a:r>
              <a:rPr lang="nl-BE" dirty="0"/>
              <a:t>Star Wars </a:t>
            </a:r>
            <a:r>
              <a:rPr lang="nl-BE" dirty="0" err="1"/>
              <a:t>fighter</a:t>
            </a:r>
            <a:r>
              <a:rPr lang="nl-BE" dirty="0"/>
              <a:t>: alles + “van console naar </a:t>
            </a:r>
            <a:r>
              <a:rPr lang="nl-BE" dirty="0" err="1"/>
              <a:t>wpf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OO Game: alles + “van console naar </a:t>
            </a:r>
            <a:r>
              <a:rPr lang="nl-BE" dirty="0" err="1"/>
              <a:t>wpf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925262E-B3AF-4D98-B817-D28C326D3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  <p:pic>
        <p:nvPicPr>
          <p:cNvPr id="10242" name="Picture 2" descr="Image result for examples">
            <a:extLst>
              <a:ext uri="{FF2B5EF4-FFF2-40B4-BE49-F238E27FC236}">
                <a16:creationId xmlns:a16="http://schemas.microsoft.com/office/drawing/2014/main" id="{2B299415-D2CE-4D02-B6D1-9C0956D4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7759"/>
            <a:ext cx="12192000" cy="43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0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916AB-2B33-4914-9FEA-5D4F7BF0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Fase 2: Meerdere elementen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F081EB-9AC7-4B3A-AFCD-20E6666A8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HtmlElement</a:t>
            </a:r>
            <a:r>
              <a:rPr lang="nl-BE" dirty="0"/>
              <a:t> kan momenteel maar 1 </a:t>
            </a:r>
            <a:r>
              <a:rPr lang="nl-BE" dirty="0" err="1"/>
              <a:t>child</a:t>
            </a:r>
            <a:r>
              <a:rPr lang="nl-BE" dirty="0"/>
              <a:t> hebben: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911246-AEEC-4CDD-B173-B84BAC17C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772625-9DF4-41BE-AF31-EEF8E446D9E1}"/>
              </a:ext>
            </a:extLst>
          </p:cNvPr>
          <p:cNvSpPr/>
          <p:nvPr/>
        </p:nvSpPr>
        <p:spPr>
          <a:xfrm>
            <a:off x="1099457" y="1754547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E685AB-B1A6-4191-879A-FA41BCD5D4CC}"/>
              </a:ext>
            </a:extLst>
          </p:cNvPr>
          <p:cNvSpPr/>
          <p:nvPr/>
        </p:nvSpPr>
        <p:spPr bwMode="auto">
          <a:xfrm>
            <a:off x="1927331" y="5061377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2905CEF-9CB6-4145-8C8F-B6395CAFAEF0}"/>
              </a:ext>
            </a:extLst>
          </p:cNvPr>
          <p:cNvSpPr/>
          <p:nvPr/>
        </p:nvSpPr>
        <p:spPr bwMode="auto">
          <a:xfrm>
            <a:off x="2250069" y="3422626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0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F15C6-CA6A-47BD-AE50-BBD55572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Fase 2: Oplossing met List&lt;</a:t>
            </a:r>
            <a:r>
              <a:rPr lang="nl-BE" dirty="0" err="1"/>
              <a:t>HtmlElement</a:t>
            </a:r>
            <a:r>
              <a:rPr lang="nl-BE" dirty="0"/>
              <a:t>&gt;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972F68-6001-49E9-8ADA-68B4B1625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D7311C0-298C-4E63-9D1B-4978095B6123}"/>
              </a:ext>
            </a:extLst>
          </p:cNvPr>
          <p:cNvSpPr/>
          <p:nvPr/>
        </p:nvSpPr>
        <p:spPr>
          <a:xfrm>
            <a:off x="963085" y="1164134"/>
            <a:ext cx="1331383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&gt;0)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(var child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sz="16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35AE9C4-7FAB-4484-BC67-C17424D342CA}"/>
              </a:ext>
            </a:extLst>
          </p:cNvPr>
          <p:cNvSpPr/>
          <p:nvPr/>
        </p:nvSpPr>
        <p:spPr bwMode="auto">
          <a:xfrm>
            <a:off x="1566383" y="5526599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1E95034-C706-4992-86ED-573D5E42E96C}"/>
              </a:ext>
            </a:extLst>
          </p:cNvPr>
          <p:cNvSpPr/>
          <p:nvPr/>
        </p:nvSpPr>
        <p:spPr bwMode="auto">
          <a:xfrm>
            <a:off x="2187497" y="2681869"/>
            <a:ext cx="4765288" cy="1510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34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A77C9-9B7E-455D-BAC3-1DF3813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Aanpassen: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FD866F-43E8-4815-8202-AC2CECE7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Ipv</a:t>
            </a:r>
            <a:r>
              <a:rPr lang="nl-BE" dirty="0"/>
              <a:t> </a:t>
            </a:r>
            <a:r>
              <a:rPr lang="nl-BE" dirty="0" err="1"/>
              <a:t>ChildElement</a:t>
            </a:r>
            <a:r>
              <a:rPr lang="nl-BE" dirty="0"/>
              <a:t> = ….</a:t>
            </a:r>
          </a:p>
          <a:p>
            <a:r>
              <a:rPr lang="nl-BE" dirty="0"/>
              <a:t>Vervangen door </a:t>
            </a:r>
            <a:r>
              <a:rPr lang="nl-BE" dirty="0" err="1"/>
              <a:t>ChildElements.Add</a:t>
            </a:r>
            <a:r>
              <a:rPr lang="nl-BE" dirty="0"/>
              <a:t>(…) 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Bv: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0A9AD2-8085-45EE-94A1-DD5F6C85A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25F31C-8B6F-4ACC-ABBE-AE8EA662B863}"/>
              </a:ext>
            </a:extLst>
          </p:cNvPr>
          <p:cNvSpPr/>
          <p:nvPr/>
        </p:nvSpPr>
        <p:spPr>
          <a:xfrm>
            <a:off x="2204356" y="2660614"/>
            <a:ext cx="102658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Header2(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Text(title));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6931C40-EF6E-44CC-9C5A-0B47E871D2C2}"/>
              </a:ext>
            </a:extLst>
          </p:cNvPr>
          <p:cNvSpPr/>
          <p:nvPr/>
        </p:nvSpPr>
        <p:spPr bwMode="auto">
          <a:xfrm>
            <a:off x="3194461" y="4026919"/>
            <a:ext cx="5380827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C51B2-6284-4074-8680-470317AD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Main</a:t>
            </a:r>
            <a:r>
              <a:rPr lang="nl-BE" dirty="0"/>
              <a:t> voorbeeld fase 2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C2895F-0332-474D-9034-2B96096E6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C05E-E667-4246-B351-76CB5472586B}"/>
              </a:ext>
            </a:extLst>
          </p:cNvPr>
          <p:cNvSpPr/>
          <p:nvPr/>
        </p:nvSpPr>
        <p:spPr>
          <a:xfrm>
            <a:off x="-620108" y="964519"/>
            <a:ext cx="879273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HTML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 body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(body);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4));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P();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"Ja, dit werkt goed"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Break());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Text(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"Cool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hoor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sz="16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2A5F23-0814-4451-A008-26321F2C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490" y="3907972"/>
            <a:ext cx="5002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27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77526-8EDC-47AB-9664-450373A0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 “all-in” projecten in laatste week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D7F0A47-31AE-4419-BF2A-F0FA0CB70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732C99-6D65-417E-967C-4A7CD5608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1281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6C3C9-DC0D-4C0C-A536-27E044E5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Overlopen examenleerstof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FD03FA-9B41-4431-AB00-20195176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CA8DD2-407D-439F-B552-CA0900A9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312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1191883" y="4783260"/>
            <a:ext cx="1029836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Zie Scherp Scherper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62353-F7CD-46ED-8877-B27D0E33FCF8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1: Fuif simulator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  <p:pic>
        <p:nvPicPr>
          <p:cNvPr id="6" name="Picture 2" descr="http://www.mixmag.net/sites/default/files/imagecache/article/images/Festival.jpg">
            <a:extLst>
              <a:ext uri="{FF2B5EF4-FFF2-40B4-BE49-F238E27FC236}">
                <a16:creationId xmlns:a16="http://schemas.microsoft.com/office/drawing/2014/main" id="{71D9BEFA-25C8-45EF-9AEE-B82D59C7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15" y="1665008"/>
            <a:ext cx="8463618" cy="51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5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Thinking in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  <p:pic>
        <p:nvPicPr>
          <p:cNvPr id="9218" name="Picture 2" descr="http://www.mixmag.net/sites/default/files/imagecache/article/images/Festiva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87" y="1741549"/>
            <a:ext cx="8463618" cy="51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45E9159-94DE-47F5-9068-3B72E96B4934}"/>
              </a:ext>
            </a:extLst>
          </p:cNvPr>
          <p:cNvSpPr txBox="1"/>
          <p:nvPr/>
        </p:nvSpPr>
        <p:spPr>
          <a:xfrm>
            <a:off x="598714" y="1643743"/>
            <a:ext cx="3020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Maak een “simulatie” die toelaat om vrouwen op de ruggen van mannen te plaatsen. Uiteraard kan een man maximum 1 vrouw op z’n rug aan.</a:t>
            </a:r>
          </a:p>
        </p:txBody>
      </p:sp>
    </p:spTree>
    <p:extLst>
      <p:ext uri="{BB962C8B-B14F-4D97-AF65-F5344CB8AC3E}">
        <p14:creationId xmlns:p14="http://schemas.microsoft.com/office/powerpoint/2010/main" val="160743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14338"/>
            <a:ext cx="8656506" cy="585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65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9" y="1585914"/>
            <a:ext cx="4669029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64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785813"/>
            <a:ext cx="6262687" cy="582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50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2: MTG API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  <p:pic>
        <p:nvPicPr>
          <p:cNvPr id="2050" name="Picture 2" descr="https://magicthegathering.io/images/bg.jpg">
            <a:extLst>
              <a:ext uri="{FF2B5EF4-FFF2-40B4-BE49-F238E27FC236}">
                <a16:creationId xmlns:a16="http://schemas.microsoft.com/office/drawing/2014/main" id="{8D1213B2-6893-4AFD-95BD-C81BB76B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3106"/>
            <a:ext cx="12192000" cy="486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82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1449</Words>
  <Application>Microsoft Office PowerPoint</Application>
  <PresentationFormat>Breedbeeld</PresentationFormat>
  <Paragraphs>308</Paragraphs>
  <Slides>36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Consolas</vt:lpstr>
      <vt:lpstr>Times</vt:lpstr>
      <vt:lpstr>Standaardontwerp</vt:lpstr>
      <vt:lpstr>Object Oriented Programming</vt:lpstr>
      <vt:lpstr>Putting it all together</vt:lpstr>
      <vt:lpstr>Putting it all together</vt:lpstr>
      <vt:lpstr>Case 1: Fuif simulator</vt:lpstr>
      <vt:lpstr>Thinking in objects</vt:lpstr>
      <vt:lpstr>PowerPoint-presentatie</vt:lpstr>
      <vt:lpstr>PowerPoint-presentatie</vt:lpstr>
      <vt:lpstr>PowerPoint-presentatie</vt:lpstr>
      <vt:lpstr>Case 2: MTG API</vt:lpstr>
      <vt:lpstr>API</vt:lpstr>
      <vt:lpstr>Magic The Gathering</vt:lpstr>
      <vt:lpstr>Wat we maken</vt:lpstr>
      <vt:lpstr>API aan project toevoegen</vt:lpstr>
      <vt:lpstr>API gebruiken: Lijst van sets</vt:lpstr>
      <vt:lpstr>Controleren op geldige setcode</vt:lpstr>
      <vt:lpstr>Boosterpack genereren</vt:lpstr>
      <vt:lpstr>Kaart tonen</vt:lpstr>
      <vt:lpstr>Case 3: HTML Generator</vt:lpstr>
      <vt:lpstr>Doel: HTML Generator</vt:lpstr>
      <vt:lpstr>HTML DOM</vt:lpstr>
      <vt:lpstr>Hoe gaan we te werk</vt:lpstr>
      <vt:lpstr>HTML Element: basis van alles</vt:lpstr>
      <vt:lpstr>Ons eerste element: HTML</vt:lpstr>
      <vt:lpstr>Ons tweede element: Body</vt:lpstr>
      <vt:lpstr>P en Br</vt:lpstr>
      <vt:lpstr>Onbestaand element: Text</vt:lpstr>
      <vt:lpstr>Header: Gebruikt Text-klasse</vt:lpstr>
      <vt:lpstr>In actie :</vt:lpstr>
      <vt:lpstr>En nu naar de browser! </vt:lpstr>
      <vt:lpstr>Fase 2: Meerdere elementen</vt:lpstr>
      <vt:lpstr>Fase 2: Oplossing met List&lt;HtmlElement&gt; </vt:lpstr>
      <vt:lpstr>Aanpassen:</vt:lpstr>
      <vt:lpstr>Main voorbeeld fase 2</vt:lpstr>
      <vt:lpstr>Meer “all-in” projecten in laatste week</vt:lpstr>
      <vt:lpstr>Overlopen examenleerstof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22</cp:revision>
  <dcterms:created xsi:type="dcterms:W3CDTF">2019-03-25T10:07:26Z</dcterms:created>
  <dcterms:modified xsi:type="dcterms:W3CDTF">2023-05-02T15:06:19Z</dcterms:modified>
</cp:coreProperties>
</file>